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5143500" type="screen16x9"/>
  <p:notesSz cx="6858000" cy="9144000"/>
  <p:embeddedFontLst>
    <p:embeddedFont>
      <p:font typeface="Roboto Mono" panose="02000000000000000000" pitchFamily="2" charset="0"/>
      <p:regular r:id="rId39"/>
      <p:bold r:id="rId40"/>
      <p:italic r:id="rId41"/>
      <p:boldItalic r:id="rId42"/>
    </p:embeddedFont>
    <p:embeddedFont>
      <p:font typeface="Roboto Mono Light" panose="02000000000000000000" pitchFamily="2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7"/>
  </p:normalViewPr>
  <p:slideViewPr>
    <p:cSldViewPr snapToGrid="0" snapToObjects="1">
      <p:cViewPr varScale="1">
        <p:scale>
          <a:sx n="139" d="100"/>
          <a:sy n="139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563a8938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563a8938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e90f3c91e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e90f3c91e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Along the way, some people with disabilities also participated in setting up the infrastructure.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55929646c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55929646c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60f2eaad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60f2eaad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55929646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55929646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7fd7b5f93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7fd7b5f93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55929646c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55929646c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55929646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55929646c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for training / workshops. Challenge: multiple stakeholders / needs.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5929646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5929646c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5929646c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5929646c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55929646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55929646c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55929646c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55929646c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5929646c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55929646c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55929646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55929646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57fd7b5f93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57fd7b5f93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7fd7b5f93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57fd7b5f93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55929646c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55929646c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57fd7b5f93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57fd7b5f93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57fd7b5f9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57fd7b5f9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57fd7b5f9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57fd7b5f9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7fd7b5f93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7fd7b5f93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e90f3c91e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e90f3c91e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55929646c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55929646c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5929646c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5929646c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55929646c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55929646c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55929646c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55929646c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e90f3c91e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e90f3c91e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e90f3c91e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e90f3c91e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55929646c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55929646c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5929646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5929646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7fd7b5f9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7fd7b5f9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e90f3c91e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e90f3c91e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e9122b94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e9122b94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Serving local communities, expanding rapidly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e90f3c91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e90f3c91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Community infrastructure for Open Access Internet Connectivity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e90f3c91e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e90f3c91e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ourier New"/>
              <a:buNone/>
              <a:defRPr sz="5200">
                <a:latin typeface="Courier New"/>
                <a:ea typeface="Courier New"/>
                <a:cs typeface="Courier New"/>
                <a:sym typeface="Courier New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None/>
              <a:defRPr sz="2800">
                <a:latin typeface="Courier New"/>
                <a:ea typeface="Courier New"/>
                <a:cs typeface="Courier New"/>
                <a:sym typeface="Courier Ne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oboto Mono"/>
              <a:buNone/>
              <a:defRPr>
                <a:latin typeface="Roboto Mono"/>
                <a:ea typeface="Roboto Mono"/>
                <a:cs typeface="Roboto Mono"/>
                <a:sym typeface="Roboto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ourier New"/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Roboto Mono"/>
              <a:buChar char="●"/>
              <a:defRPr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Roboto Mono"/>
              <a:buChar char="○"/>
              <a:defRPr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Roboto Mono"/>
              <a:buChar char="■"/>
              <a:defRPr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Roboto Mono"/>
              <a:buChar char="●"/>
              <a:defRPr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Roboto Mono"/>
              <a:buChar char="○"/>
              <a:defRPr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Roboto Mono"/>
              <a:buChar char="■"/>
              <a:defRPr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Roboto Mono"/>
              <a:buChar char="●"/>
              <a:defRPr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Roboto Mono"/>
              <a:buChar char="○"/>
              <a:defRPr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Roboto Mono"/>
              <a:buChar char="■"/>
              <a:defRPr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mailto:vchryssos@sarantaporo.gr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ifi.sarantaporo.gr" TargetMode="External"/><Relationship Id="rId5" Type="http://schemas.openxmlformats.org/officeDocument/2006/relationships/hyperlink" Target="https://wind.sarantaporo.gr" TargetMode="External"/><Relationship Id="rId4" Type="http://schemas.openxmlformats.org/officeDocument/2006/relationships/hyperlink" Target="http://www.sarantaporo.gr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896975"/>
            <a:ext cx="8520600" cy="205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 Mono"/>
                <a:ea typeface="Roboto Mono"/>
                <a:cs typeface="Roboto Mono"/>
                <a:sym typeface="Roboto Mono"/>
              </a:rPr>
              <a:t>A community aspect </a:t>
            </a:r>
            <a:br>
              <a:rPr lang="en" sz="2400"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 sz="2400">
                <a:latin typeface="Roboto Mono"/>
                <a:ea typeface="Roboto Mono"/>
                <a:cs typeface="Roboto Mono"/>
                <a:sym typeface="Roboto Mono"/>
              </a:rPr>
              <a:t>of wireless networking technology</a:t>
            </a:r>
            <a:endParaRPr sz="240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986525"/>
            <a:ext cx="8520600" cy="44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 Mono Light"/>
                <a:ea typeface="Roboto Mono Light"/>
                <a:cs typeface="Roboto Mono Light"/>
                <a:sym typeface="Roboto Mono Light"/>
              </a:rPr>
              <a:t>The case of Sarantaporo.gr Wireless CN</a:t>
            </a:r>
            <a:endParaRPr sz="1800"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pic>
        <p:nvPicPr>
          <p:cNvPr id="56" name="Google Shape;56;p13" descr="logo blue.png"/>
          <p:cNvPicPr preferRelativeResize="0"/>
          <p:nvPr/>
        </p:nvPicPr>
        <p:blipFill rotWithShape="1">
          <a:blip r:embed="rId3">
            <a:alphaModFix/>
          </a:blip>
          <a:srcRect l="13784" r="13893"/>
          <a:stretch/>
        </p:blipFill>
        <p:spPr>
          <a:xfrm>
            <a:off x="3605635" y="106800"/>
            <a:ext cx="1932723" cy="103082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2373138" y="4555575"/>
            <a:ext cx="43977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B7B7B7"/>
                </a:solidFill>
                <a:latin typeface="Roboto Mono"/>
                <a:ea typeface="Roboto Mono"/>
                <a:cs typeface="Roboto Mono"/>
                <a:sym typeface="Roboto Mono"/>
              </a:rPr>
              <a:t>#otheranthropolitics, April 2019,Volos</a:t>
            </a:r>
            <a:endParaRPr>
              <a:solidFill>
                <a:srgbClr val="B7B7B7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311688" y="4104900"/>
            <a:ext cx="8520600" cy="44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 Mono Light"/>
                <a:ea typeface="Roboto Mono Light"/>
                <a:cs typeface="Roboto Mono Light"/>
                <a:sym typeface="Roboto Mono Light"/>
              </a:rPr>
              <a:t>Vassilis Chryssos</a:t>
            </a:r>
            <a:endParaRPr sz="1400"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22"/>
          <p:cNvGrpSpPr/>
          <p:nvPr/>
        </p:nvGrpSpPr>
        <p:grpSpPr>
          <a:xfrm>
            <a:off x="1781591" y="152400"/>
            <a:ext cx="5580817" cy="4838701"/>
            <a:chOff x="152400" y="152400"/>
            <a:chExt cx="5580817" cy="4838701"/>
          </a:xfrm>
        </p:grpSpPr>
        <p:pic>
          <p:nvPicPr>
            <p:cNvPr id="125" name="Google Shape;125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52400"/>
              <a:ext cx="2714209" cy="4838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19009" y="152400"/>
              <a:ext cx="2714209" cy="48387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3" descr="lofos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76250"/>
            <a:ext cx="9144001" cy="609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325" y="152400"/>
            <a:ext cx="709334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7386" y="152400"/>
            <a:ext cx="271421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Training</a:t>
            </a:r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Main challenge: distance and communication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Training workshops almost every three months for 2018/2019 in different village every time.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Train the local community members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Train the trainers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pic>
        <p:nvPicPr>
          <p:cNvPr id="149" name="Google Shape;149;p26"/>
          <p:cNvPicPr preferRelativeResize="0"/>
          <p:nvPr/>
        </p:nvPicPr>
        <p:blipFill rotWithShape="1">
          <a:blip r:embed="rId3">
            <a:alphaModFix/>
          </a:blip>
          <a:srcRect t="19933" b="28102"/>
          <a:stretch/>
        </p:blipFill>
        <p:spPr>
          <a:xfrm>
            <a:off x="7763901" y="4562000"/>
            <a:ext cx="1068403" cy="364051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6"/>
          <p:cNvSpPr txBox="1">
            <a:spLocks noGrp="1"/>
          </p:cNvSpPr>
          <p:nvPr>
            <p:ph type="body" idx="1"/>
          </p:nvPr>
        </p:nvSpPr>
        <p:spPr>
          <a:xfrm>
            <a:off x="3950700" y="4489775"/>
            <a:ext cx="3813300" cy="5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Funded by ‘Beyond the Net’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Training</a:t>
            </a:r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Empower local people to: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build, maintain and expand their village’s network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safely and securely use the Internet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become aware of digital opportunities to improve their lives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pic>
        <p:nvPicPr>
          <p:cNvPr id="157" name="Google Shape;157;p27"/>
          <p:cNvPicPr preferRelativeResize="0"/>
          <p:nvPr/>
        </p:nvPicPr>
        <p:blipFill rotWithShape="1">
          <a:blip r:embed="rId3">
            <a:alphaModFix/>
          </a:blip>
          <a:srcRect t="19933" b="28102"/>
          <a:stretch/>
        </p:blipFill>
        <p:spPr>
          <a:xfrm>
            <a:off x="7763901" y="4562000"/>
            <a:ext cx="1068403" cy="36405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7"/>
          <p:cNvSpPr txBox="1">
            <a:spLocks noGrp="1"/>
          </p:cNvSpPr>
          <p:nvPr>
            <p:ph type="body" idx="1"/>
          </p:nvPr>
        </p:nvSpPr>
        <p:spPr>
          <a:xfrm>
            <a:off x="3950700" y="4489775"/>
            <a:ext cx="3813300" cy="5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Funded by ‘Beyond the Net’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Workshop in Flambouro village, 03/2018</a:t>
            </a:r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Mono Light"/>
              <a:buAutoNum type="arabicPeriod"/>
            </a:pPr>
            <a:r>
              <a:rPr lang="en" sz="1600">
                <a:latin typeface="Roboto Mono Light"/>
                <a:ea typeface="Roboto Mono Light"/>
                <a:cs typeface="Roboto Mono Light"/>
                <a:sym typeface="Roboto Mono Light"/>
              </a:rPr>
              <a:t>How to make an ethernet cable</a:t>
            </a:r>
            <a:endParaRPr sz="1600"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Mono Light"/>
              <a:buAutoNum type="arabicPeriod"/>
            </a:pPr>
            <a:r>
              <a:rPr lang="en" sz="1600">
                <a:latin typeface="Roboto Mono Light"/>
                <a:ea typeface="Roboto Mono Light"/>
                <a:cs typeface="Roboto Mono Light"/>
                <a:sym typeface="Roboto Mono Light"/>
              </a:rPr>
              <a:t>Automatic and static IP assignment on my computer</a:t>
            </a:r>
            <a:endParaRPr sz="1600"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Mono Light"/>
              <a:buAutoNum type="arabicPeriod"/>
            </a:pPr>
            <a:r>
              <a:rPr lang="en" sz="1600">
                <a:latin typeface="Roboto Mono Light"/>
                <a:ea typeface="Roboto Mono Light"/>
                <a:cs typeface="Roboto Mono Light"/>
                <a:sym typeface="Roboto Mono Light"/>
              </a:rPr>
              <a:t>Backbone and access layer architecture - Difference between Point to Point (P2P), Point to Multi Point (PtMP), mesh (on a map with tokens)</a:t>
            </a:r>
            <a:endParaRPr sz="1600"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Mono Light"/>
              <a:buAutoNum type="arabicPeriod"/>
            </a:pPr>
            <a:r>
              <a:rPr lang="en" sz="1600">
                <a:latin typeface="Roboto Mono Light"/>
                <a:ea typeface="Roboto Mono Light"/>
                <a:cs typeface="Roboto Mono Light"/>
                <a:sym typeface="Roboto Mono Light"/>
              </a:rPr>
              <a:t>WiFi bands, channels, WiFi signal, WiFi analyser, IP tools apps</a:t>
            </a:r>
            <a:endParaRPr sz="1600"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Mono Light"/>
              <a:buAutoNum type="arabicPeriod"/>
            </a:pPr>
            <a:r>
              <a:rPr lang="en" sz="1600">
                <a:latin typeface="Roboto Mono Light"/>
                <a:ea typeface="Roboto Mono Light"/>
                <a:cs typeface="Roboto Mono Light"/>
                <a:sym typeface="Roboto Mono Light"/>
              </a:rPr>
              <a:t>Basic troubleshooting tools (e.g ping,traceroute/tracert, mtr)</a:t>
            </a:r>
            <a:endParaRPr sz="1600"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Mono Light"/>
              <a:buAutoNum type="arabicPeriod"/>
            </a:pPr>
            <a:r>
              <a:rPr lang="en" sz="1600">
                <a:latin typeface="Roboto Mono Light"/>
                <a:ea typeface="Roboto Mono Light"/>
                <a:cs typeface="Roboto Mono Light"/>
                <a:sym typeface="Roboto Mono Light"/>
              </a:rPr>
              <a:t>Using AirOS &amp; Powerbeam to create a wireless link</a:t>
            </a:r>
            <a:endParaRPr sz="1600"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725" y="152400"/>
            <a:ext cx="6451599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6724" y="152400"/>
            <a:ext cx="2254876" cy="300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51599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6399" y="152400"/>
            <a:ext cx="2235201" cy="167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6399" y="1981201"/>
            <a:ext cx="2235201" cy="167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 info on Sarantaporo(.gr WCN)</a:t>
            </a:r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62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Sarantaporo village, central GR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Since 2010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No telcos in the region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Rural, isolated, mountainous area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Initiated by a group of people stemming from Sarantaporo village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Volunteers - driven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Sarantaporo.gr NPO founded in 2013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 b="10586"/>
          <a:stretch/>
        </p:blipFill>
        <p:spPr>
          <a:xfrm>
            <a:off x="5771575" y="1152475"/>
            <a:ext cx="2749949" cy="341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5"/>
          <p:cNvSpPr/>
          <p:nvPr/>
        </p:nvSpPr>
        <p:spPr>
          <a:xfrm>
            <a:off x="2991399" y="494976"/>
            <a:ext cx="4584000" cy="431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3" name="Google Shape;20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07"/>
            <a:ext cx="9143998" cy="5142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Best practices</a:t>
            </a:r>
            <a:endParaRPr/>
          </a:p>
        </p:txBody>
      </p:sp>
      <p:grpSp>
        <p:nvGrpSpPr>
          <p:cNvPr id="209" name="Google Shape;209;p36"/>
          <p:cNvGrpSpPr/>
          <p:nvPr/>
        </p:nvGrpSpPr>
        <p:grpSpPr>
          <a:xfrm>
            <a:off x="637229" y="1385172"/>
            <a:ext cx="2883133" cy="1918982"/>
            <a:chOff x="2979275" y="1869500"/>
            <a:chExt cx="3133500" cy="2268300"/>
          </a:xfrm>
        </p:grpSpPr>
        <p:pic>
          <p:nvPicPr>
            <p:cNvPr id="210" name="Google Shape;210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007600" y="1933275"/>
              <a:ext cx="3039874" cy="2140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1" name="Google Shape;211;p36"/>
            <p:cNvSpPr/>
            <p:nvPr/>
          </p:nvSpPr>
          <p:spPr>
            <a:xfrm>
              <a:off x="2979275" y="1869500"/>
              <a:ext cx="3133500" cy="22683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36"/>
          <p:cNvGrpSpPr/>
          <p:nvPr/>
        </p:nvGrpSpPr>
        <p:grpSpPr>
          <a:xfrm>
            <a:off x="3749975" y="2379574"/>
            <a:ext cx="2329969" cy="1918982"/>
            <a:chOff x="6396700" y="2707700"/>
            <a:chExt cx="2532300" cy="2268300"/>
          </a:xfrm>
        </p:grpSpPr>
        <p:pic>
          <p:nvPicPr>
            <p:cNvPr id="213" name="Google Shape;213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435931" y="2771477"/>
              <a:ext cx="2431094" cy="2140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4" name="Google Shape;214;p36"/>
            <p:cNvSpPr/>
            <p:nvPr/>
          </p:nvSpPr>
          <p:spPr>
            <a:xfrm>
              <a:off x="6396700" y="2707700"/>
              <a:ext cx="2532300" cy="22683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" name="Google Shape;215;p36"/>
          <p:cNvSpPr txBox="1">
            <a:spLocks noGrp="1"/>
          </p:cNvSpPr>
          <p:nvPr>
            <p:ph type="body" idx="1"/>
          </p:nvPr>
        </p:nvSpPr>
        <p:spPr>
          <a:xfrm>
            <a:off x="6362655" y="2604237"/>
            <a:ext cx="21441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Celebration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grpSp>
        <p:nvGrpSpPr>
          <p:cNvPr id="216" name="Google Shape;216;p36"/>
          <p:cNvGrpSpPr/>
          <p:nvPr/>
        </p:nvGrpSpPr>
        <p:grpSpPr>
          <a:xfrm>
            <a:off x="6362670" y="2971715"/>
            <a:ext cx="2144201" cy="1918982"/>
            <a:chOff x="427475" y="1075575"/>
            <a:chExt cx="2330400" cy="2268300"/>
          </a:xfrm>
        </p:grpSpPr>
        <p:pic>
          <p:nvPicPr>
            <p:cNvPr id="217" name="Google Shape;217;p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2625" y="1164381"/>
              <a:ext cx="2212721" cy="2140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8" name="Google Shape;218;p36"/>
            <p:cNvSpPr/>
            <p:nvPr/>
          </p:nvSpPr>
          <p:spPr>
            <a:xfrm>
              <a:off x="427475" y="1075575"/>
              <a:ext cx="2330400" cy="22683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19;p36"/>
          <p:cNvSpPr txBox="1">
            <a:spLocks noGrp="1"/>
          </p:cNvSpPr>
          <p:nvPr>
            <p:ph type="body" idx="1"/>
          </p:nvPr>
        </p:nvSpPr>
        <p:spPr>
          <a:xfrm>
            <a:off x="637125" y="1017725"/>
            <a:ext cx="28830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Support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sp>
        <p:nvSpPr>
          <p:cNvPr id="220" name="Google Shape;220;p36"/>
          <p:cNvSpPr txBox="1">
            <a:spLocks noGrp="1"/>
          </p:cNvSpPr>
          <p:nvPr>
            <p:ph type="body" idx="1"/>
          </p:nvPr>
        </p:nvSpPr>
        <p:spPr>
          <a:xfrm>
            <a:off x="3692224" y="2012158"/>
            <a:ext cx="23874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latin typeface="Roboto Mono Light"/>
                <a:ea typeface="Roboto Mono Light"/>
                <a:cs typeface="Roboto Mono Light"/>
                <a:sym typeface="Roboto Mono Light"/>
              </a:rPr>
              <a:t>Update on progress</a:t>
            </a:r>
            <a:endParaRPr sz="1600"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38" y="152400"/>
            <a:ext cx="860213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38" y="152400"/>
            <a:ext cx="8602134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8"/>
          <p:cNvSpPr/>
          <p:nvPr/>
        </p:nvSpPr>
        <p:spPr>
          <a:xfrm>
            <a:off x="2991399" y="494976"/>
            <a:ext cx="4584000" cy="431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2" name="Google Shape;23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0218" y="570396"/>
            <a:ext cx="4411751" cy="133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9"/>
          <p:cNvSpPr/>
          <p:nvPr/>
        </p:nvSpPr>
        <p:spPr>
          <a:xfrm>
            <a:off x="2991399" y="494976"/>
            <a:ext cx="4584000" cy="431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8" name="Google Shape;23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1393" y="0"/>
            <a:ext cx="924674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Expertise transfer to other communities</a:t>
            </a:r>
            <a:endParaRPr/>
          </a:p>
        </p:txBody>
      </p:sp>
      <p:pic>
        <p:nvPicPr>
          <p:cNvPr id="244" name="Google Shape;24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3471" y="3477000"/>
            <a:ext cx="2123400" cy="159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250" y="3508403"/>
            <a:ext cx="2083374" cy="156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1058" y="1049525"/>
            <a:ext cx="8270794" cy="242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93725" y="3600800"/>
            <a:ext cx="1968150" cy="146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08710" y="3576200"/>
            <a:ext cx="2036366" cy="146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Best practices</a:t>
            </a:r>
            <a:endParaRPr/>
          </a:p>
        </p:txBody>
      </p:sp>
      <p:sp>
        <p:nvSpPr>
          <p:cNvPr id="254" name="Google Shape;254;p41"/>
          <p:cNvSpPr txBox="1">
            <a:spLocks noGrp="1"/>
          </p:cNvSpPr>
          <p:nvPr>
            <p:ph type="body" idx="1"/>
          </p:nvPr>
        </p:nvSpPr>
        <p:spPr>
          <a:xfrm>
            <a:off x="723950" y="1152475"/>
            <a:ext cx="8108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Best practices contribute to the transformation of locals from </a:t>
            </a:r>
            <a:r>
              <a:rPr lang="en" b="1"/>
              <a:t>consumers</a:t>
            </a: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 to </a:t>
            </a:r>
            <a:r>
              <a:rPr lang="en" b="1"/>
              <a:t>active, engaged, informed citizens</a:t>
            </a: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.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sp>
        <p:nvSpPr>
          <p:cNvPr id="255" name="Google Shape;255;p41"/>
          <p:cNvSpPr txBox="1">
            <a:spLocks noGrp="1"/>
          </p:cNvSpPr>
          <p:nvPr>
            <p:ph type="body" idx="1"/>
          </p:nvPr>
        </p:nvSpPr>
        <p:spPr>
          <a:xfrm>
            <a:off x="111750" y="1366900"/>
            <a:ext cx="10542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0">
                <a:latin typeface="Roboto Mono Light"/>
                <a:ea typeface="Roboto Mono Light"/>
                <a:cs typeface="Roboto Mono Light"/>
                <a:sym typeface="Roboto Mono Light"/>
              </a:rPr>
              <a:t>“</a:t>
            </a:r>
            <a:endParaRPr sz="6000"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Vision</a:t>
            </a: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744625" y="1152475"/>
            <a:ext cx="8087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A </a:t>
            </a:r>
            <a:r>
              <a:rPr lang="en"/>
              <a:t>lively, creative, booming and solidary</a:t>
            </a: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 Greek province, which provides its people with </a:t>
            </a:r>
            <a:r>
              <a:rPr lang="en"/>
              <a:t>opportunities and motivation to stay</a:t>
            </a: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 in their birthplace, and enjoy a flourishing life in a </a:t>
            </a:r>
            <a:r>
              <a:rPr lang="en"/>
              <a:t>sustainable and environmentally friendly manner</a:t>
            </a: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.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151350" y="1345500"/>
            <a:ext cx="10542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0">
                <a:latin typeface="Roboto Mono Light"/>
                <a:ea typeface="Roboto Mono Light"/>
                <a:cs typeface="Roboto Mono Light"/>
                <a:sym typeface="Roboto Mono Light"/>
              </a:rPr>
              <a:t>“</a:t>
            </a:r>
            <a:endParaRPr sz="6000"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42"/>
          <p:cNvPicPr preferRelativeResize="0"/>
          <p:nvPr/>
        </p:nvPicPr>
        <p:blipFill rotWithShape="1">
          <a:blip r:embed="rId3">
            <a:alphaModFix/>
          </a:blip>
          <a:srcRect l="40868" t="12587" r="39979"/>
          <a:stretch/>
        </p:blipFill>
        <p:spPr>
          <a:xfrm>
            <a:off x="7392725" y="1152475"/>
            <a:ext cx="1751276" cy="3991149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Insights</a:t>
            </a:r>
            <a:endParaRPr/>
          </a:p>
        </p:txBody>
      </p:sp>
      <p:sp>
        <p:nvSpPr>
          <p:cNvPr id="262" name="Google Shape;262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WiFi and Internet connectivity quality are important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Relevance with locals’ lives and activities is a prime motive for people to actively engage, e.g. elders’ participation driven by the need to have their grandchildren visiting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Learning about computer networking helps build </a:t>
            </a:r>
            <a:b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</a:b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awareness on privacy and personal data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Insights</a:t>
            </a:r>
            <a:endParaRPr/>
          </a:p>
        </p:txBody>
      </p:sp>
      <p:pic>
        <p:nvPicPr>
          <p:cNvPr id="268" name="Google Shape;268;p43"/>
          <p:cNvPicPr preferRelativeResize="0"/>
          <p:nvPr/>
        </p:nvPicPr>
        <p:blipFill rotWithShape="1">
          <a:blip r:embed="rId3">
            <a:alphaModFix/>
          </a:blip>
          <a:srcRect l="40868" t="12587" r="39979"/>
          <a:stretch/>
        </p:blipFill>
        <p:spPr>
          <a:xfrm>
            <a:off x="7392725" y="1152475"/>
            <a:ext cx="1751276" cy="399114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People do not lose patience or get frustrated when they are informed of the situation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Trained members feel proud to contribute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magic</a:t>
            </a:r>
            <a:endParaRPr/>
          </a:p>
        </p:txBody>
      </p:sp>
      <p:sp>
        <p:nvSpPr>
          <p:cNvPr id="275" name="Google Shape;275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Locals build riding club node saving them thousands of €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Older members assisting newer members 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Following workshops organized by locals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Women participating, despite the “tech character”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AppLea: a local mobile app for agricultural activities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Telegram group active (since:Aug. 9, 2017: 68 members, 777 photos, 556 links shared)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pic>
        <p:nvPicPr>
          <p:cNvPr id="276" name="Google Shape;276;p44"/>
          <p:cNvPicPr preferRelativeResize="0"/>
          <p:nvPr/>
        </p:nvPicPr>
        <p:blipFill rotWithShape="1">
          <a:blip r:embed="rId3">
            <a:alphaModFix/>
          </a:blip>
          <a:srcRect r="60187" b="3623"/>
          <a:stretch/>
        </p:blipFill>
        <p:spPr>
          <a:xfrm>
            <a:off x="7096225" y="186150"/>
            <a:ext cx="2047774" cy="495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magic</a:t>
            </a:r>
            <a:endParaRPr/>
          </a:p>
        </p:txBody>
      </p:sp>
      <p:sp>
        <p:nvSpPr>
          <p:cNvPr id="282" name="Google Shape;282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Telegram app becomes a tool to share agricultural experience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Farmers’ data: a very advanced debate on the value of farming data and ownership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Collective purchasing of fertilizers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Crowdfunding to buy a router for (the house of) a disabled fellow villager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pic>
        <p:nvPicPr>
          <p:cNvPr id="283" name="Google Shape;283;p45"/>
          <p:cNvPicPr preferRelativeResize="0"/>
          <p:nvPr/>
        </p:nvPicPr>
        <p:blipFill rotWithShape="1">
          <a:blip r:embed="rId3">
            <a:alphaModFix/>
          </a:blip>
          <a:srcRect r="60187" b="3623"/>
          <a:stretch/>
        </p:blipFill>
        <p:spPr>
          <a:xfrm>
            <a:off x="7096225" y="186150"/>
            <a:ext cx="2047774" cy="495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46"/>
          <p:cNvPicPr preferRelativeResize="0"/>
          <p:nvPr/>
        </p:nvPicPr>
        <p:blipFill rotWithShape="1">
          <a:blip r:embed="rId3">
            <a:alphaModFix/>
          </a:blip>
          <a:srcRect l="5882" r="14078"/>
          <a:stretch/>
        </p:blipFill>
        <p:spPr>
          <a:xfrm>
            <a:off x="7371950" y="3668825"/>
            <a:ext cx="1772050" cy="1474674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Exciting results until now!</a:t>
            </a:r>
            <a:endParaRPr/>
          </a:p>
        </p:txBody>
      </p:sp>
      <p:sp>
        <p:nvSpPr>
          <p:cNvPr id="290" name="Google Shape;290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Local communities expanding own infrastructure, when and where they need it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Self-organized training sessions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Enabling medical services: medicine prescription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Empowering local economy: animal farms, agriculture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Enhancing social cohesion: grandchildren stay longer, teleconf with relatives, streaming local festivities,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Strengthening citizenship: access to digital public services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steps (2019)</a:t>
            </a:r>
            <a:endParaRPr/>
          </a:p>
        </p:txBody>
      </p:sp>
      <p:sp>
        <p:nvSpPr>
          <p:cNvPr id="296" name="Google Shape;296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0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Mono Light"/>
              <a:buChar char="●"/>
            </a:pPr>
            <a:r>
              <a:rPr lang="en" sz="1600">
                <a:latin typeface="Roboto Mono Light"/>
                <a:ea typeface="Roboto Mono Light"/>
                <a:cs typeface="Roboto Mono Light"/>
                <a:sym typeface="Roboto Mono Light"/>
              </a:rPr>
              <a:t>Systematize workshops &amp; training (privacy, security awareness)</a:t>
            </a:r>
            <a:endParaRPr sz="1600"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Mono Light"/>
              <a:buChar char="●"/>
            </a:pPr>
            <a:r>
              <a:rPr lang="en" sz="1600">
                <a:latin typeface="Roboto Mono Light"/>
                <a:ea typeface="Roboto Mono Light"/>
                <a:cs typeface="Roboto Mono Light"/>
                <a:sym typeface="Roboto Mono Light"/>
              </a:rPr>
              <a:t>Expand network infrastructure to neighboring farms</a:t>
            </a:r>
            <a:endParaRPr sz="1600"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Mono Light"/>
              <a:buChar char="●"/>
            </a:pPr>
            <a:r>
              <a:rPr lang="en" sz="1600">
                <a:latin typeface="Roboto Mono Light"/>
                <a:ea typeface="Roboto Mono Light"/>
                <a:cs typeface="Roboto Mono Light"/>
                <a:sym typeface="Roboto Mono Light"/>
              </a:rPr>
              <a:t>Upgrade backbone network to increase resilience (solar+UPS)</a:t>
            </a:r>
            <a:endParaRPr sz="1600"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Mono Light"/>
              <a:buChar char="●"/>
            </a:pPr>
            <a:r>
              <a:rPr lang="en" sz="1600">
                <a:latin typeface="Roboto Mono Light"/>
                <a:ea typeface="Roboto Mono Light"/>
                <a:cs typeface="Roboto Mono Light"/>
                <a:sym typeface="Roboto Mono Light"/>
              </a:rPr>
              <a:t>Enable </a:t>
            </a:r>
            <a:r>
              <a:rPr lang="en" sz="1600" b="1"/>
              <a:t>eduroam</a:t>
            </a:r>
            <a:r>
              <a:rPr lang="en" sz="1600">
                <a:latin typeface="Roboto Mono Light"/>
                <a:ea typeface="Roboto Mono Light"/>
                <a:cs typeface="Roboto Mono Light"/>
                <a:sym typeface="Roboto Mono Light"/>
              </a:rPr>
              <a:t> in Sarantaporo.gr CN</a:t>
            </a:r>
            <a:endParaRPr sz="1600"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Mono Light"/>
              <a:buChar char="●"/>
            </a:pPr>
            <a:r>
              <a:rPr lang="en" sz="1600">
                <a:latin typeface="Roboto Mono Light"/>
                <a:ea typeface="Roboto Mono Light"/>
                <a:cs typeface="Roboto Mono Light"/>
                <a:sym typeface="Roboto Mono Light"/>
              </a:rPr>
              <a:t>Experiment with </a:t>
            </a:r>
            <a:r>
              <a:rPr lang="en" sz="1600" b="1"/>
              <a:t>smart farming</a:t>
            </a:r>
            <a:r>
              <a:rPr lang="en" sz="1600">
                <a:latin typeface="Roboto Mono Light"/>
                <a:ea typeface="Roboto Mono Light"/>
                <a:cs typeface="Roboto Mono Light"/>
                <a:sym typeface="Roboto Mono Light"/>
              </a:rPr>
              <a:t> (remote soil moisture sensors)</a:t>
            </a:r>
            <a:endParaRPr sz="1600"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pic>
        <p:nvPicPr>
          <p:cNvPr id="297" name="Google Shape;297;p47" descr="20161127_165914_Pano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44053"/>
            <a:ext cx="9144000" cy="1899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8"/>
          <p:cNvSpPr txBox="1">
            <a:spLocks noGrp="1"/>
          </p:cNvSpPr>
          <p:nvPr>
            <p:ph type="body" idx="1"/>
          </p:nvPr>
        </p:nvSpPr>
        <p:spPr>
          <a:xfrm>
            <a:off x="311700" y="11631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Thank you!</a:t>
            </a: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Vassilis Chryssos </a:t>
            </a:r>
            <a:r>
              <a:rPr lang="en" sz="1400">
                <a:latin typeface="Roboto Mono Light"/>
                <a:ea typeface="Roboto Mono Light"/>
                <a:cs typeface="Roboto Mono Light"/>
                <a:sym typeface="Roboto Mono Light"/>
              </a:rPr>
              <a:t>(@vchryssos)</a:t>
            </a:r>
            <a:endParaRPr sz="1400"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Mono Light"/>
                <a:ea typeface="Roboto Mono Light"/>
                <a:cs typeface="Roboto Mono Light"/>
                <a:sym typeface="Roboto Mono Light"/>
                <a:hlinkClick r:id="rId3"/>
              </a:rPr>
              <a:t>vchryssos@sarantaporo.gr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Roboto Mono Light"/>
                <a:ea typeface="Roboto Mono Light"/>
                <a:cs typeface="Roboto Mono Light"/>
                <a:sym typeface="Roboto Mono Light"/>
                <a:hlinkClick r:id="rId4"/>
              </a:rPr>
              <a:t>https://www.sarantaporo.gr</a:t>
            </a: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 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Roboto Mono Light"/>
                <a:ea typeface="Roboto Mono Light"/>
                <a:cs typeface="Roboto Mono Light"/>
                <a:sym typeface="Roboto Mono Light"/>
                <a:hlinkClick r:id="rId5"/>
              </a:rPr>
              <a:t>https://wind.sarantaporo.gr</a:t>
            </a:r>
            <a:endParaRPr sz="1200"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Roboto Mono Light"/>
                <a:ea typeface="Roboto Mono Light"/>
                <a:cs typeface="Roboto Mono Light"/>
                <a:sym typeface="Roboto Mono Light"/>
                <a:hlinkClick r:id="rId6"/>
              </a:rPr>
              <a:t>https://wifi.sarantaporo.gr</a:t>
            </a:r>
            <a:endParaRPr sz="1200"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03" name="Google Shape;303;p48" descr="logo blue.png"/>
          <p:cNvPicPr preferRelativeResize="0"/>
          <p:nvPr/>
        </p:nvPicPr>
        <p:blipFill rotWithShape="1">
          <a:blip r:embed="rId7">
            <a:alphaModFix/>
          </a:blip>
          <a:srcRect l="13784" r="13893"/>
          <a:stretch/>
        </p:blipFill>
        <p:spPr>
          <a:xfrm>
            <a:off x="3828964" y="516350"/>
            <a:ext cx="1486070" cy="79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8"/>
          <p:cNvPicPr preferRelativeResize="0"/>
          <p:nvPr/>
        </p:nvPicPr>
        <p:blipFill rotWithShape="1">
          <a:blip r:embed="rId8">
            <a:alphaModFix/>
          </a:blip>
          <a:srcRect t="19933" b="28102"/>
          <a:stretch/>
        </p:blipFill>
        <p:spPr>
          <a:xfrm>
            <a:off x="285447" y="4658861"/>
            <a:ext cx="790624" cy="269398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8"/>
          <p:cNvSpPr txBox="1">
            <a:spLocks noGrp="1"/>
          </p:cNvSpPr>
          <p:nvPr>
            <p:ph type="body" idx="1"/>
          </p:nvPr>
        </p:nvSpPr>
        <p:spPr>
          <a:xfrm>
            <a:off x="0" y="4167535"/>
            <a:ext cx="20010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latin typeface="Roboto Mono Light"/>
                <a:ea typeface="Roboto Mono Light"/>
                <a:cs typeface="Roboto Mono Light"/>
                <a:sym typeface="Roboto Mono Light"/>
              </a:rPr>
              <a:t>Supported by:</a:t>
            </a:r>
            <a:endParaRPr sz="1400"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</a:t>
            </a:r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723950" y="1152475"/>
            <a:ext cx="8108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To </a:t>
            </a:r>
            <a:r>
              <a:rPr lang="en"/>
              <a:t>eradicate digital divide</a:t>
            </a: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 and </a:t>
            </a:r>
            <a:b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</a:b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provide local communities with </a:t>
            </a:r>
            <a:r>
              <a:rPr lang="en"/>
              <a:t>equal opportunities</a:t>
            </a: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 for</a:t>
            </a:r>
            <a:b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</a:b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access to the </a:t>
            </a:r>
            <a:r>
              <a:rPr lang="en"/>
              <a:t>digital economy and citizenship</a:t>
            </a:r>
            <a:endParaRPr sz="3600"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111750" y="1366900"/>
            <a:ext cx="10542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0">
                <a:latin typeface="Roboto Mono Light"/>
                <a:ea typeface="Roboto Mono Light"/>
                <a:cs typeface="Roboto Mono Light"/>
                <a:sym typeface="Roboto Mono Light"/>
              </a:rPr>
              <a:t>“</a:t>
            </a:r>
            <a:endParaRPr sz="6000"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Community Wireless Network?</a:t>
            </a:r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744625" y="1152475"/>
            <a:ext cx="8087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Community (Wireless) Networks (CNs) are "communication networks built, owned, operated and used by citizens in a participatory and open manner"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000">
                <a:latin typeface="Roboto Mono Light"/>
                <a:ea typeface="Roboto Mono Light"/>
                <a:cs typeface="Roboto Mono Light"/>
                <a:sym typeface="Roboto Mono Light"/>
              </a:rPr>
              <a:t>"The rise and fall and rise of the community networks" </a:t>
            </a:r>
            <a:endParaRPr sz="1000"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 Mono Light"/>
                <a:ea typeface="Roboto Mono Light"/>
                <a:cs typeface="Roboto Mono Light"/>
                <a:sym typeface="Roboto Mono Light"/>
              </a:rPr>
              <a:t>Steve Song, Carlos Ray-Moreno, Anriette Esterhuysen, Mike Jensen &amp; Leandro Navarro, GISWatch 2018</a:t>
            </a:r>
            <a:endParaRPr sz="1000"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151350" y="1345500"/>
            <a:ext cx="10542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000">
                <a:latin typeface="Roboto Mono Light"/>
                <a:ea typeface="Roboto Mono Light"/>
                <a:cs typeface="Roboto Mono Light"/>
                <a:sym typeface="Roboto Mono Light"/>
              </a:rPr>
              <a:t>“</a:t>
            </a:r>
            <a:endParaRPr sz="6000"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do</a:t>
            </a:r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Building a common telecommunication infrastructure</a:t>
            </a:r>
            <a:endParaRPr b="1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backbone layer: interconnecting villages &amp; other POIs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access layer: provide open Internet access to people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Training locals</a:t>
            </a:r>
            <a:endParaRPr b="1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basic ICT, networking &amp; computer networks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digital literacy (privacy, security, digital tools)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Community building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/>
        </p:nvSpPr>
        <p:spPr>
          <a:xfrm>
            <a:off x="485375" y="3424525"/>
            <a:ext cx="46380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11 villages + 3 Farms + 1 camp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175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20 backbone nodes (i.e. with multiple links)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175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37 total nodes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175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49 point-to-point connections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sp>
        <p:nvSpPr>
          <p:cNvPr id="98" name="Google Shape;98;p19"/>
          <p:cNvSpPr txBox="1"/>
          <p:nvPr/>
        </p:nvSpPr>
        <p:spPr>
          <a:xfrm>
            <a:off x="4976875" y="3424525"/>
            <a:ext cx="4027800" cy="15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Mono Light"/>
              <a:buChar char="●"/>
            </a:pPr>
            <a:r>
              <a:rPr lang="en">
                <a:solidFill>
                  <a:schemeClr val="dk1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126 public Access Points</a:t>
            </a:r>
            <a:endParaRPr>
              <a:solidFill>
                <a:schemeClr val="dk1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175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ono Light"/>
              <a:buChar char="●"/>
            </a:pPr>
            <a:r>
              <a:rPr lang="en">
                <a:solidFill>
                  <a:schemeClr val="dk1"/>
                </a:solidFill>
                <a:latin typeface="Roboto Mono Light"/>
                <a:ea typeface="Roboto Mono Light"/>
                <a:cs typeface="Roboto Mono Light"/>
                <a:sym typeface="Roboto Mono Light"/>
              </a:rPr>
              <a:t>73 private Access Points</a:t>
            </a:r>
            <a:endParaRPr>
              <a:solidFill>
                <a:schemeClr val="dk1"/>
              </a:solidFill>
              <a:latin typeface="Roboto Mono Light"/>
              <a:ea typeface="Roboto Mono Light"/>
              <a:cs typeface="Roboto Mono Light"/>
              <a:sym typeface="Roboto Mono Light"/>
            </a:endParaRPr>
          </a:p>
          <a:p>
            <a:pPr marL="457200" lvl="0" indent="-3175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 Mono Light"/>
              <a:buChar char="●"/>
            </a:pPr>
            <a:r>
              <a:rPr lang="en">
                <a:latin typeface="Roboto Mono Light"/>
                <a:ea typeface="Roboto Mono Light"/>
                <a:cs typeface="Roboto Mono Light"/>
                <a:sym typeface="Roboto Mono Light"/>
              </a:rPr>
              <a:t>50 local community members involved in network expansion and maintenance</a:t>
            </a:r>
            <a:endParaRPr>
              <a:latin typeface="Roboto Mono Light"/>
              <a:ea typeface="Roboto Mono Light"/>
              <a:cs typeface="Roboto Mono Light"/>
              <a:sym typeface="Roboto Mono Light"/>
            </a:endParaRPr>
          </a:p>
        </p:txBody>
      </p:sp>
      <p:sp>
        <p:nvSpPr>
          <p:cNvPr id="99" name="Google Shape;99;p19"/>
          <p:cNvSpPr txBox="1">
            <a:spLocks noGrp="1"/>
          </p:cNvSpPr>
          <p:nvPr>
            <p:ph type="title" idx="4294967295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Mono"/>
                <a:ea typeface="Roboto Mono"/>
                <a:cs typeface="Roboto Mono"/>
                <a:sym typeface="Roboto Mono"/>
              </a:rPr>
              <a:t>Sarantaporo.gr CN in numbers today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</p:txBody>
      </p:sp>
      <p:grpSp>
        <p:nvGrpSpPr>
          <p:cNvPr id="100" name="Google Shape;100;p19"/>
          <p:cNvGrpSpPr/>
          <p:nvPr/>
        </p:nvGrpSpPr>
        <p:grpSpPr>
          <a:xfrm>
            <a:off x="748787" y="1167537"/>
            <a:ext cx="7637498" cy="2257095"/>
            <a:chOff x="311688" y="1085800"/>
            <a:chExt cx="7780662" cy="2491275"/>
          </a:xfrm>
        </p:grpSpPr>
        <p:grpSp>
          <p:nvGrpSpPr>
            <p:cNvPr id="101" name="Google Shape;101;p19"/>
            <p:cNvGrpSpPr/>
            <p:nvPr/>
          </p:nvGrpSpPr>
          <p:grpSpPr>
            <a:xfrm>
              <a:off x="311688" y="1085800"/>
              <a:ext cx="4282527" cy="2491275"/>
              <a:chOff x="311688" y="1085800"/>
              <a:chExt cx="4282527" cy="2491275"/>
            </a:xfrm>
          </p:grpSpPr>
          <p:sp>
            <p:nvSpPr>
              <p:cNvPr id="102" name="Google Shape;102;p19"/>
              <p:cNvSpPr txBox="1"/>
              <p:nvPr/>
            </p:nvSpPr>
            <p:spPr>
              <a:xfrm>
                <a:off x="311700" y="3283075"/>
                <a:ext cx="4282500" cy="294000"/>
              </a:xfrm>
              <a:prstGeom prst="rect">
                <a:avLst/>
              </a:prstGeom>
              <a:solidFill>
                <a:srgbClr val="00000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b="1">
                    <a:solidFill>
                      <a:srgbClr val="FFFFFF"/>
                    </a:solidFill>
                  </a:rPr>
                  <a:t>Backbone Network - 20 Nodes</a:t>
                </a:r>
                <a:endParaRPr b="1">
                  <a:solidFill>
                    <a:srgbClr val="FFFFFF"/>
                  </a:solidFill>
                </a:endParaRPr>
              </a:p>
            </p:txBody>
          </p:sp>
          <p:pic>
            <p:nvPicPr>
              <p:cNvPr id="103" name="Google Shape;103;p1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11688" y="1085800"/>
                <a:ext cx="4282527" cy="21974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4" name="Google Shape;104;p19"/>
            <p:cNvGrpSpPr/>
            <p:nvPr/>
          </p:nvGrpSpPr>
          <p:grpSpPr>
            <a:xfrm>
              <a:off x="4790250" y="1085800"/>
              <a:ext cx="3302100" cy="2491125"/>
              <a:chOff x="4790250" y="1085800"/>
              <a:chExt cx="3302100" cy="2491125"/>
            </a:xfrm>
          </p:grpSpPr>
          <p:sp>
            <p:nvSpPr>
              <p:cNvPr id="105" name="Google Shape;105;p19"/>
              <p:cNvSpPr txBox="1"/>
              <p:nvPr/>
            </p:nvSpPr>
            <p:spPr>
              <a:xfrm>
                <a:off x="4790250" y="3283225"/>
                <a:ext cx="3302100" cy="293700"/>
              </a:xfrm>
              <a:prstGeom prst="rect">
                <a:avLst/>
              </a:prstGeom>
              <a:solidFill>
                <a:srgbClr val="00000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b="1">
                    <a:solidFill>
                      <a:srgbClr val="FFFFFF"/>
                    </a:solidFill>
                  </a:rPr>
                  <a:t>Access Network - 199 APs </a:t>
                </a:r>
                <a:endParaRPr b="1">
                  <a:solidFill>
                    <a:srgbClr val="FFFFFF"/>
                  </a:solidFill>
                </a:endParaRPr>
              </a:p>
            </p:txBody>
          </p:sp>
          <p:pic>
            <p:nvPicPr>
              <p:cNvPr id="106" name="Google Shape;106;p19"/>
              <p:cNvPicPr preferRelativeResize="0"/>
              <p:nvPr/>
            </p:nvPicPr>
            <p:blipFill rotWithShape="1">
              <a:blip r:embed="rId4">
                <a:alphaModFix/>
              </a:blip>
              <a:srcRect l="26991" t="4595" r="7382" b="10145"/>
              <a:stretch/>
            </p:blipFill>
            <p:spPr>
              <a:xfrm>
                <a:off x="4790250" y="1085800"/>
                <a:ext cx="3302099" cy="21974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07" name="Google Shape;107;p19"/>
          <p:cNvSpPr txBox="1"/>
          <p:nvPr/>
        </p:nvSpPr>
        <p:spPr>
          <a:xfrm>
            <a:off x="681675" y="789125"/>
            <a:ext cx="42954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https://wind.sarantaporo.gr</a:t>
            </a:r>
            <a:endParaRPr/>
          </a:p>
        </p:txBody>
      </p:sp>
      <p:sp>
        <p:nvSpPr>
          <p:cNvPr id="108" name="Google Shape;108;p19"/>
          <p:cNvSpPr txBox="1"/>
          <p:nvPr/>
        </p:nvSpPr>
        <p:spPr>
          <a:xfrm>
            <a:off x="5123375" y="789125"/>
            <a:ext cx="33390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https://wifi.sarantaporo.gr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8534" y="-112"/>
            <a:ext cx="5576957" cy="519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70561" y="-111"/>
            <a:ext cx="5577005" cy="5190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1" descr="olympos_makis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975" y="-1191200"/>
            <a:ext cx="8712050" cy="653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854</Words>
  <Application>Microsoft Macintosh PowerPoint</Application>
  <PresentationFormat>On-screen Show (16:9)</PresentationFormat>
  <Paragraphs>123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Courier New</vt:lpstr>
      <vt:lpstr>Roboto Mono Light</vt:lpstr>
      <vt:lpstr>Roboto Mono</vt:lpstr>
      <vt:lpstr>Arial</vt:lpstr>
      <vt:lpstr>Simple Light</vt:lpstr>
      <vt:lpstr>A community aspect  of wireless networking technology</vt:lpstr>
      <vt:lpstr>Background info on Sarantaporo(.gr WCN)</vt:lpstr>
      <vt:lpstr>Vision</vt:lpstr>
      <vt:lpstr>Mission</vt:lpstr>
      <vt:lpstr>What is a Community Wireless Network?</vt:lpstr>
      <vt:lpstr>What we do</vt:lpstr>
      <vt:lpstr>Sarantaporo.gr CN in numbers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Training</vt:lpstr>
      <vt:lpstr>Training</vt:lpstr>
      <vt:lpstr>Workshop in Flambouro village, 03/2018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Best practices</vt:lpstr>
      <vt:lpstr>PowerPoint Presentation</vt:lpstr>
      <vt:lpstr>PowerPoint Presentation</vt:lpstr>
      <vt:lpstr>PowerPoint Presentation</vt:lpstr>
      <vt:lpstr>Expertise transfer to other communities</vt:lpstr>
      <vt:lpstr>Best practices</vt:lpstr>
      <vt:lpstr>Insights</vt:lpstr>
      <vt:lpstr>Insights</vt:lpstr>
      <vt:lpstr>The magic</vt:lpstr>
      <vt:lpstr>The magic</vt:lpstr>
      <vt:lpstr>Exciting results until now!</vt:lpstr>
      <vt:lpstr>Next steps (2019)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community aspect  of wireless networking technology</dc:title>
  <cp:lastModifiedBy>Στρατος Γεωργουλας</cp:lastModifiedBy>
  <cp:revision>1</cp:revision>
  <dcterms:modified xsi:type="dcterms:W3CDTF">2019-04-25T13:31:14Z</dcterms:modified>
</cp:coreProperties>
</file>